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sldIdLst>
    <p:sldId id="256" r:id="rId2"/>
    <p:sldId id="257" r:id="rId3"/>
    <p:sldId id="262" r:id="rId4"/>
    <p:sldId id="282" r:id="rId5"/>
    <p:sldId id="275" r:id="rId6"/>
    <p:sldId id="276" r:id="rId7"/>
    <p:sldId id="277" r:id="rId8"/>
    <p:sldId id="258" r:id="rId9"/>
    <p:sldId id="264" r:id="rId10"/>
    <p:sldId id="268" r:id="rId11"/>
    <p:sldId id="269" r:id="rId12"/>
    <p:sldId id="265" r:id="rId13"/>
    <p:sldId id="270" r:id="rId14"/>
    <p:sldId id="266" r:id="rId15"/>
    <p:sldId id="267" r:id="rId16"/>
    <p:sldId id="272" r:id="rId17"/>
    <p:sldId id="271" r:id="rId18"/>
    <p:sldId id="274" r:id="rId19"/>
    <p:sldId id="259" r:id="rId20"/>
    <p:sldId id="273" r:id="rId21"/>
    <p:sldId id="279" r:id="rId22"/>
    <p:sldId id="281" r:id="rId23"/>
    <p:sldId id="261" r:id="rId24"/>
    <p:sldId id="284" r:id="rId25"/>
    <p:sldId id="283" r:id="rId26"/>
    <p:sldId id="285" r:id="rId27"/>
    <p:sldId id="286" r:id="rId28"/>
    <p:sldId id="260" r:id="rId29"/>
    <p:sldId id="298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0" r:id="rId40"/>
    <p:sldId id="287" r:id="rId41"/>
    <p:sldId id="288" r:id="rId42"/>
    <p:sldId id="27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7" autoAdjust="0"/>
    <p:restoredTop sz="96000" autoAdjust="0"/>
  </p:normalViewPr>
  <p:slideViewPr>
    <p:cSldViewPr>
      <p:cViewPr>
        <p:scale>
          <a:sx n="70" d="100"/>
          <a:sy n="70" d="100"/>
        </p:scale>
        <p:origin x="-1368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9.4212962962962957E-2"/>
          <c:y val="0.17123829143947739"/>
          <c:w val="0.73888257023427628"/>
          <c:h val="0.525990938501030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Frequent Patterns</c:v>
                </c:pt>
              </c:strCache>
            </c:strRef>
          </c:tx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85</c:v>
                </c:pt>
                <c:pt idx="1">
                  <c:v>36</c:v>
                </c:pt>
                <c:pt idx="2">
                  <c:v>14</c:v>
                </c:pt>
                <c:pt idx="3">
                  <c:v>8</c:v>
                </c:pt>
                <c:pt idx="4">
                  <c:v>8</c:v>
                </c:pt>
                <c:pt idx="5">
                  <c:v>4</c:v>
                </c:pt>
                <c:pt idx="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626048"/>
        <c:axId val="104627584"/>
      </c:barChart>
      <c:catAx>
        <c:axId val="104626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4627584"/>
        <c:crosses val="autoZero"/>
        <c:auto val="1"/>
        <c:lblAlgn val="ctr"/>
        <c:lblOffset val="100"/>
        <c:noMultiLvlLbl val="0"/>
      </c:catAx>
      <c:valAx>
        <c:axId val="1046275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0462604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2229306406143676"/>
          <c:y val="0.51236289655105371"/>
          <c:w val="0.16844767667930396"/>
          <c:h val="0.1694375692946604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9E80C-2AC1-4A05-A76D-119298D5D9F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748E1-7FFC-42F3-AC5E-5A67821697C7}">
      <dgm:prSet phldrT="[Text]"/>
      <dgm:spPr/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Next slide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F5F1D5F2-C0E3-4997-8690-FB0AF58A9C5C}" type="parTrans" cxnId="{712DC577-9ED5-406C-875B-681709729ED2}">
      <dgm:prSet/>
      <dgm:spPr/>
      <dgm:t>
        <a:bodyPr/>
        <a:lstStyle/>
        <a:p>
          <a:endParaRPr lang="en-US"/>
        </a:p>
      </dgm:t>
    </dgm:pt>
    <dgm:pt modelId="{844CFEEE-757A-4654-8C1A-9CD589A46463}" type="sibTrans" cxnId="{712DC577-9ED5-406C-875B-681709729ED2}">
      <dgm:prSet/>
      <dgm:spPr/>
      <dgm:t>
        <a:bodyPr/>
        <a:lstStyle/>
        <a:p>
          <a:endParaRPr lang="en-US"/>
        </a:p>
      </dgm:t>
    </dgm:pt>
    <dgm:pt modelId="{43A6612D-0693-4ABA-9C75-6A3714D9F948}" type="pres">
      <dgm:prSet presAssocID="{5099E80C-2AC1-4A05-A76D-119298D5D9F2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DB1DF610-AA64-427C-ACB0-79D1B2CADF4E}" type="pres">
      <dgm:prSet presAssocID="{5099E80C-2AC1-4A05-A76D-119298D5D9F2}" presName="arrowNode" presStyleLbl="node1" presStyleIdx="0" presStyleCnt="1" custScaleX="88100" custScaleY="63469" custLinFactNeighborX="-27228" custLinFactNeighborY="-13023"/>
      <dgm:spPr/>
    </dgm:pt>
    <dgm:pt modelId="{DB9AADCF-9633-4A57-BFD5-4A0DD697C328}" type="pres">
      <dgm:prSet presAssocID="{14A748E1-7FFC-42F3-AC5E-5A67821697C7}" presName="txNode1" presStyleLbl="revTx" presStyleIdx="0" presStyleCnt="1" custLinFactX="-4833" custLinFactNeighborX="-100000" custLinFactNeighborY="913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10D01C-132F-4E7A-A08D-68F6E9F56512}" type="presOf" srcId="{14A748E1-7FFC-42F3-AC5E-5A67821697C7}" destId="{DB9AADCF-9633-4A57-BFD5-4A0DD697C328}" srcOrd="0" destOrd="0" presId="urn:microsoft.com/office/officeart/2009/3/layout/DescendingProcess"/>
    <dgm:cxn modelId="{712DC577-9ED5-406C-875B-681709729ED2}" srcId="{5099E80C-2AC1-4A05-A76D-119298D5D9F2}" destId="{14A748E1-7FFC-42F3-AC5E-5A67821697C7}" srcOrd="0" destOrd="0" parTransId="{F5F1D5F2-C0E3-4997-8690-FB0AF58A9C5C}" sibTransId="{844CFEEE-757A-4654-8C1A-9CD589A46463}"/>
    <dgm:cxn modelId="{988CA011-A642-4D29-AAD7-94CD27ABFCE4}" type="presOf" srcId="{5099E80C-2AC1-4A05-A76D-119298D5D9F2}" destId="{43A6612D-0693-4ABA-9C75-6A3714D9F948}" srcOrd="0" destOrd="0" presId="urn:microsoft.com/office/officeart/2009/3/layout/DescendingProcess"/>
    <dgm:cxn modelId="{07B9213F-175C-465A-89E7-7AA21000A624}" type="presParOf" srcId="{43A6612D-0693-4ABA-9C75-6A3714D9F948}" destId="{DB1DF610-AA64-427C-ACB0-79D1B2CADF4E}" srcOrd="0" destOrd="0" presId="urn:microsoft.com/office/officeart/2009/3/layout/DescendingProcess"/>
    <dgm:cxn modelId="{2F21BBE7-C214-4FA5-86E3-CE1048638C2B}" type="presParOf" srcId="{43A6612D-0693-4ABA-9C75-6A3714D9F948}" destId="{DB9AADCF-9633-4A57-BFD5-4A0DD697C328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99E80C-2AC1-4A05-A76D-119298D5D9F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748E1-7FFC-42F3-AC5E-5A67821697C7}">
      <dgm:prSet phldrT="[Text]"/>
      <dgm:spPr/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Manager</a:t>
          </a:r>
          <a:endParaRPr lang="en-US" dirty="0">
            <a:solidFill>
              <a:srgbClr val="FFFF00"/>
            </a:solidFill>
          </a:endParaRPr>
        </a:p>
      </dgm:t>
    </dgm:pt>
    <dgm:pt modelId="{F5F1D5F2-C0E3-4997-8690-FB0AF58A9C5C}" type="parTrans" cxnId="{712DC577-9ED5-406C-875B-681709729ED2}">
      <dgm:prSet/>
      <dgm:spPr/>
      <dgm:t>
        <a:bodyPr/>
        <a:lstStyle/>
        <a:p>
          <a:endParaRPr lang="en-US"/>
        </a:p>
      </dgm:t>
    </dgm:pt>
    <dgm:pt modelId="{844CFEEE-757A-4654-8C1A-9CD589A46463}" type="sibTrans" cxnId="{712DC577-9ED5-406C-875B-681709729ED2}">
      <dgm:prSet/>
      <dgm:spPr/>
      <dgm:t>
        <a:bodyPr/>
        <a:lstStyle/>
        <a:p>
          <a:endParaRPr lang="en-US"/>
        </a:p>
      </dgm:t>
    </dgm:pt>
    <dgm:pt modelId="{43A6612D-0693-4ABA-9C75-6A3714D9F948}" type="pres">
      <dgm:prSet presAssocID="{5099E80C-2AC1-4A05-A76D-119298D5D9F2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DB1DF610-AA64-427C-ACB0-79D1B2CADF4E}" type="pres">
      <dgm:prSet presAssocID="{5099E80C-2AC1-4A05-A76D-119298D5D9F2}" presName="arrowNode" presStyleLbl="node1" presStyleIdx="0" presStyleCnt="1" custScaleX="88100" custScaleY="63469" custLinFactNeighborX="-49955" custLinFactNeighborY="-9273"/>
      <dgm:spPr/>
    </dgm:pt>
    <dgm:pt modelId="{DB9AADCF-9633-4A57-BFD5-4A0DD697C328}" type="pres">
      <dgm:prSet presAssocID="{14A748E1-7FFC-42F3-AC5E-5A67821697C7}" presName="txNode1" presStyleLbl="revTx" presStyleIdx="0" presStyleCnt="1" custLinFactNeighborX="-47247" custLinFactNeighborY="444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2DC577-9ED5-406C-875B-681709729ED2}" srcId="{5099E80C-2AC1-4A05-A76D-119298D5D9F2}" destId="{14A748E1-7FFC-42F3-AC5E-5A67821697C7}" srcOrd="0" destOrd="0" parTransId="{F5F1D5F2-C0E3-4997-8690-FB0AF58A9C5C}" sibTransId="{844CFEEE-757A-4654-8C1A-9CD589A46463}"/>
    <dgm:cxn modelId="{22F0A0B6-3C8D-4EEC-B005-764733845D0A}" type="presOf" srcId="{5099E80C-2AC1-4A05-A76D-119298D5D9F2}" destId="{43A6612D-0693-4ABA-9C75-6A3714D9F948}" srcOrd="0" destOrd="0" presId="urn:microsoft.com/office/officeart/2009/3/layout/DescendingProcess"/>
    <dgm:cxn modelId="{30728470-3210-4FA1-A0A9-30CB00882497}" type="presOf" srcId="{14A748E1-7FFC-42F3-AC5E-5A67821697C7}" destId="{DB9AADCF-9633-4A57-BFD5-4A0DD697C328}" srcOrd="0" destOrd="0" presId="urn:microsoft.com/office/officeart/2009/3/layout/DescendingProcess"/>
    <dgm:cxn modelId="{7CEFE8FD-567E-4074-A22E-1850AFB1E16F}" type="presParOf" srcId="{43A6612D-0693-4ABA-9C75-6A3714D9F948}" destId="{DB1DF610-AA64-427C-ACB0-79D1B2CADF4E}" srcOrd="0" destOrd="0" presId="urn:microsoft.com/office/officeart/2009/3/layout/DescendingProcess"/>
    <dgm:cxn modelId="{616D244C-9794-4930-B1FD-C9DEDC1F00B3}" type="presParOf" srcId="{43A6612D-0693-4ABA-9C75-6A3714D9F948}" destId="{DB9AADCF-9633-4A57-BFD5-4A0DD697C328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DF610-AA64-427C-ACB0-79D1B2CADF4E}">
      <dsp:nvSpPr>
        <dsp:cNvPr id="0" name=""/>
        <dsp:cNvSpPr/>
      </dsp:nvSpPr>
      <dsp:spPr>
        <a:xfrm rot="4396374">
          <a:off x="1610913" y="623520"/>
          <a:ext cx="1941792" cy="2500758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AADCF-9633-4A57-BFD5-4A0DD697C328}">
      <dsp:nvSpPr>
        <dsp:cNvPr id="0" name=""/>
        <dsp:cNvSpPr/>
      </dsp:nvSpPr>
      <dsp:spPr>
        <a:xfrm>
          <a:off x="0" y="965201"/>
          <a:ext cx="1654048" cy="65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2">
                  <a:lumMod val="50000"/>
                </a:schemeClr>
              </a:solidFill>
            </a:rPr>
            <a:t>Next slide</a:t>
          </a:r>
          <a:endParaRPr lang="en-US" sz="25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965201"/>
        <a:ext cx="1654048" cy="650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0.40741</cdr:x>
      <cdr:y>0.81761</cdr:y>
    </cdr:from>
    <cdr:to>
      <cdr:x>0.57407</cdr:x>
      <cdr:y>0.89921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3352800" y="3700462"/>
          <a:ext cx="137160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40" tIns="45720" rIns="91440" bIns="45720">
          <a:spAutoFit/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 xmlns:a="http://schemas.openxmlformats.org/drawingml/2006/main"/>
        <a:p xmlns:a="http://schemas.openxmlformats.org/drawingml/2006/main">
          <a:pPr algn="ctr"/>
          <a:r>
            <a:rPr lang="en-US" sz="18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Support</a:t>
          </a:r>
          <a:endParaRPr lang="en-US" sz="5400" b="1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90DE6-9509-4BCF-8523-F9885DFD2280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0B27E-2926-4BC7-A2D0-C9A76DBF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4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0B27E-2926-4BC7-A2D0-C9A76DBF93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4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0B27E-2926-4BC7-A2D0-C9A76DBF93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527D18D-0D39-44D1-BF58-3B3A1103DD43}" type="datetimeFigureOut">
              <a:rPr lang="en-US" smtClean="0"/>
              <a:t>3/8/2015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AA0E0E0-6E9F-4EB4-AA07-5CD814423F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7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4.e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sjsu.edu/faculty/lee/cs157b/Gaurang%20NegandhiApriori%20Algorithm%20Presentation.ppt" TargetMode="External"/><Relationship Id="rId2" Type="http://schemas.openxmlformats.org/officeDocument/2006/relationships/hyperlink" Target="https://www.cs.purdue.edu/homes/aref/cs-690d-presentations/MiningAssociationRules.pp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Microsoft_Word_97_-_2003_Document1.doc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image" Target="../media/image4.emf"/><Relationship Id="rId4" Type="http://schemas.openxmlformats.org/officeDocument/2006/relationships/oleObject" Target="../embeddings/Microsoft_Word_97_-_2003_Document2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058363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effectLst/>
              </a:rPr>
              <a:t>An Android POS Application for Restaurant Management and </a:t>
            </a:r>
            <a:r>
              <a:rPr lang="en-IN" sz="3200" dirty="0" smtClean="0">
                <a:effectLst/>
              </a:rPr>
              <a:t>Food/Beverage </a:t>
            </a:r>
            <a:r>
              <a:rPr lang="en-IN" sz="3200" dirty="0">
                <a:effectLst/>
              </a:rPr>
              <a:t>Suggestions using ECLAT </a:t>
            </a:r>
            <a:r>
              <a:rPr lang="en-IN" sz="3200" dirty="0" smtClean="0">
                <a:effectLst/>
              </a:rPr>
              <a:t>Algorithm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7772400" cy="19812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000" b="1" dirty="0" smtClean="0"/>
              <a:t>Presented by</a:t>
            </a:r>
            <a:endParaRPr lang="en-US" sz="2000" dirty="0" smtClean="0"/>
          </a:p>
          <a:p>
            <a:pPr algn="ctr"/>
            <a:r>
              <a:rPr lang="en-US" sz="2000" dirty="0" smtClean="0"/>
              <a:t>Murali Krishna Reddy Survi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b="1" dirty="0" smtClean="0"/>
              <a:t>Committee</a:t>
            </a:r>
            <a:endParaRPr lang="en-US" sz="2000" dirty="0" smtClean="0"/>
          </a:p>
          <a:p>
            <a:pPr algn="ctr"/>
            <a:r>
              <a:rPr lang="en-US" sz="2000" dirty="0" smtClean="0"/>
              <a:t>Dr</a:t>
            </a:r>
            <a:r>
              <a:rPr lang="en-US" sz="2000" dirty="0"/>
              <a:t>. </a:t>
            </a:r>
            <a:r>
              <a:rPr lang="en-US" sz="2000" dirty="0" err="1" smtClean="0"/>
              <a:t>Zhengxin</a:t>
            </a:r>
            <a:r>
              <a:rPr lang="en-US" sz="2000" dirty="0" smtClean="0"/>
              <a:t> Chen</a:t>
            </a:r>
            <a:endParaRPr lang="en-US" sz="2000" dirty="0"/>
          </a:p>
          <a:p>
            <a:pPr algn="ctr"/>
            <a:r>
              <a:rPr lang="en-US" sz="2000" dirty="0" smtClean="0"/>
              <a:t>Dr. </a:t>
            </a:r>
            <a:r>
              <a:rPr lang="en-US" sz="2000" dirty="0" err="1" smtClean="0"/>
              <a:t>Sanjukta</a:t>
            </a:r>
            <a:r>
              <a:rPr lang="en-US" sz="2000" dirty="0" smtClean="0"/>
              <a:t> </a:t>
            </a:r>
            <a:r>
              <a:rPr lang="en-US" sz="2000" dirty="0" err="1" smtClean="0"/>
              <a:t>Bhowmick</a:t>
            </a:r>
            <a:endParaRPr lang="en-US" sz="2000" dirty="0" smtClean="0"/>
          </a:p>
          <a:p>
            <a:pPr algn="ctr"/>
            <a:r>
              <a:rPr lang="en-US" sz="2000" dirty="0" smtClean="0"/>
              <a:t>Dr. </a:t>
            </a:r>
            <a:r>
              <a:rPr lang="en-US" sz="2000" dirty="0" err="1" smtClean="0"/>
              <a:t>Sajda</a:t>
            </a:r>
            <a:r>
              <a:rPr lang="en-US" sz="2000" dirty="0" smtClean="0"/>
              <a:t> </a:t>
            </a:r>
            <a:r>
              <a:rPr lang="en-US" sz="2000" dirty="0" err="1" smtClean="0"/>
              <a:t>Qureshi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32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Two-step </a:t>
            </a:r>
            <a:r>
              <a:rPr lang="en-US" sz="2400" dirty="0" smtClean="0"/>
              <a:t>approach</a:t>
            </a:r>
            <a:endParaRPr lang="en-US" sz="2400" dirty="0"/>
          </a:p>
          <a:p>
            <a:pPr lvl="1"/>
            <a:r>
              <a:rPr lang="en-US" sz="2000" dirty="0"/>
              <a:t>Frequent Itemset Generation</a:t>
            </a:r>
          </a:p>
          <a:p>
            <a:pPr lvl="2"/>
            <a:r>
              <a:rPr lang="en-US" sz="1800" dirty="0"/>
              <a:t>Generate all itemsets whose support </a:t>
            </a:r>
            <a:r>
              <a:rPr lang="en-US" sz="1800" dirty="0" smtClean="0"/>
              <a:t>&gt; </a:t>
            </a:r>
            <a:r>
              <a:rPr lang="en-US" sz="1800" dirty="0" err="1" smtClean="0"/>
              <a:t>minsup</a:t>
            </a:r>
            <a:endParaRPr lang="en-US" sz="1800" dirty="0" smtClean="0"/>
          </a:p>
          <a:p>
            <a:pPr lvl="1"/>
            <a:r>
              <a:rPr lang="en-US" sz="2000" dirty="0"/>
              <a:t>Rule Generation</a:t>
            </a:r>
          </a:p>
          <a:p>
            <a:pPr lvl="2"/>
            <a:r>
              <a:rPr lang="en-US" sz="1800" dirty="0"/>
              <a:t>Generate high confidence rules from each frequent itemset, where each rule is a binary partitioning of a frequent itemset</a:t>
            </a:r>
          </a:p>
          <a:p>
            <a:pPr marL="914400" lvl="1" indent="-457200">
              <a:buFont typeface="Arial" charset="0"/>
              <a:buAutoNum type="arabicPeriod"/>
            </a:pPr>
            <a:endParaRPr lang="en-US" sz="2000" dirty="0" smtClean="0"/>
          </a:p>
          <a:p>
            <a:pPr marL="533400" indent="-533400"/>
            <a:r>
              <a:rPr lang="en-US" sz="2400" dirty="0"/>
              <a:t>Frequent itemset generation is still computationally expensive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253435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</a:t>
            </a:r>
            <a:r>
              <a:rPr lang="en-US" dirty="0"/>
              <a:t>Itemset Generation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1575708" y="1481138"/>
          <a:ext cx="5992583" cy="452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VISIO" r:id="rId3" imgW="9807480" imgH="7407000" progId="Visio.Drawing.6">
                  <p:embed/>
                </p:oleObj>
              </mc:Choice>
              <mc:Fallback>
                <p:oleObj name="VISIO" r:id="rId3" imgW="9807480" imgH="7407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708" y="1481138"/>
                        <a:ext cx="5992583" cy="452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96000" y="5410200"/>
            <a:ext cx="2743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/>
              <a:t>Given d items, there are 2</a:t>
            </a:r>
            <a:r>
              <a:rPr lang="en-US" sz="2000" baseline="30000" dirty="0"/>
              <a:t>d</a:t>
            </a:r>
            <a:r>
              <a:rPr lang="en-US" sz="2000" dirty="0"/>
              <a:t> possible candidate itemsets</a:t>
            </a:r>
            <a:endParaRPr lang="en-US" sz="20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566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Given a set of transactions T, the goal of association rule mining is to find all rules having </a:t>
            </a:r>
          </a:p>
          <a:p>
            <a:pPr lvl="1"/>
            <a:r>
              <a:rPr lang="en-US" sz="2000" dirty="0"/>
              <a:t>support ≥ </a:t>
            </a:r>
            <a:r>
              <a:rPr lang="en-US" sz="2000" dirty="0" err="1"/>
              <a:t>minsup</a:t>
            </a:r>
            <a:r>
              <a:rPr lang="en-US" sz="2000" dirty="0"/>
              <a:t> threshold</a:t>
            </a:r>
          </a:p>
          <a:p>
            <a:pPr lvl="1"/>
            <a:r>
              <a:rPr lang="en-US" sz="2000" dirty="0"/>
              <a:t>confidence ≥ </a:t>
            </a:r>
            <a:r>
              <a:rPr lang="en-US" sz="2000" dirty="0" err="1"/>
              <a:t>minconf</a:t>
            </a:r>
            <a:r>
              <a:rPr lang="en-US" sz="2000" dirty="0"/>
              <a:t> threshold</a:t>
            </a:r>
          </a:p>
          <a:p>
            <a:r>
              <a:rPr lang="en-US" sz="2400" dirty="0" smtClean="0"/>
              <a:t>Frequent </a:t>
            </a:r>
            <a:r>
              <a:rPr lang="en-US" sz="2400" dirty="0"/>
              <a:t>Itemset Property:</a:t>
            </a:r>
          </a:p>
          <a:p>
            <a:pPr lvl="1"/>
            <a:r>
              <a:rPr lang="en-US" sz="2000" dirty="0"/>
              <a:t>Any subset of a frequent itemset is frequent.</a:t>
            </a:r>
          </a:p>
          <a:p>
            <a:r>
              <a:rPr lang="en-US" sz="2400" dirty="0"/>
              <a:t>Contrapositive:</a:t>
            </a:r>
          </a:p>
          <a:p>
            <a:pPr lvl="1"/>
            <a:r>
              <a:rPr lang="en-US" sz="2000" dirty="0"/>
              <a:t>If an itemset is not frequent, none of its supersets are frequent.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Apriori </a:t>
            </a:r>
            <a:r>
              <a:rPr lang="en-US" dirty="0" smtClean="0"/>
              <a:t>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2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code</a:t>
            </a: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132066" cy="480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52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18" name="Group 33"/>
          <p:cNvGrpSpPr>
            <a:grpSpLocks/>
          </p:cNvGrpSpPr>
          <p:nvPr/>
        </p:nvGrpSpPr>
        <p:grpSpPr bwMode="auto">
          <a:xfrm>
            <a:off x="2251076" y="2301878"/>
            <a:ext cx="933450" cy="417513"/>
            <a:chOff x="1418" y="1450"/>
            <a:chExt cx="588" cy="263"/>
          </a:xfrm>
        </p:grpSpPr>
        <p:sp>
          <p:nvSpPr>
            <p:cNvPr id="119" name="Text Box 8"/>
            <p:cNvSpPr txBox="1">
              <a:spLocks noChangeArrowheads="1"/>
            </p:cNvSpPr>
            <p:nvPr/>
          </p:nvSpPr>
          <p:spPr bwMode="auto">
            <a:xfrm>
              <a:off x="1418" y="1450"/>
              <a:ext cx="58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>
                  <a:latin typeface="Times New Roman" pitchFamily="18" charset="0"/>
                </a:rPr>
                <a:t>Scan D</a:t>
              </a:r>
            </a:p>
          </p:txBody>
        </p:sp>
        <p:sp>
          <p:nvSpPr>
            <p:cNvPr id="120" name="Line 9"/>
            <p:cNvSpPr>
              <a:spLocks noChangeShapeType="1"/>
            </p:cNvSpPr>
            <p:nvPr/>
          </p:nvSpPr>
          <p:spPr bwMode="auto">
            <a:xfrm>
              <a:off x="1447" y="1713"/>
              <a:ext cx="5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sz="1600"/>
            </a:p>
          </p:txBody>
        </p:sp>
      </p:grpSp>
      <p:grpSp>
        <p:nvGrpSpPr>
          <p:cNvPr id="121" name="Group 34"/>
          <p:cNvGrpSpPr>
            <a:grpSpLocks/>
          </p:cNvGrpSpPr>
          <p:nvPr/>
        </p:nvGrpSpPr>
        <p:grpSpPr bwMode="auto">
          <a:xfrm>
            <a:off x="2782888" y="1468438"/>
            <a:ext cx="2303463" cy="1947862"/>
            <a:chOff x="1753" y="925"/>
            <a:chExt cx="1451" cy="1227"/>
          </a:xfrm>
        </p:grpSpPr>
        <p:graphicFrame>
          <p:nvGraphicFramePr>
            <p:cNvPr id="122" name="Object 6"/>
            <p:cNvGraphicFramePr>
              <a:graphicFrameLocks noChangeAspect="1"/>
            </p:cNvGraphicFramePr>
            <p:nvPr/>
          </p:nvGraphicFramePr>
          <p:xfrm>
            <a:off x="2055" y="925"/>
            <a:ext cx="1149" cy="1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" name="Worksheet" r:id="rId3" imgW="1619701" imgH="2086337" progId="Excel.Sheet.8">
                    <p:embed/>
                  </p:oleObj>
                </mc:Choice>
                <mc:Fallback>
                  <p:oleObj name="Worksheet" r:id="rId3" imgW="1619701" imgH="2086337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5" y="925"/>
                          <a:ext cx="1149" cy="1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" name="Text Box 10"/>
            <p:cNvSpPr txBox="1">
              <a:spLocks noChangeArrowheads="1"/>
            </p:cNvSpPr>
            <p:nvPr/>
          </p:nvSpPr>
          <p:spPr bwMode="auto">
            <a:xfrm>
              <a:off x="1753" y="1102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i="1">
                  <a:latin typeface="Times New Roman" pitchFamily="18" charset="0"/>
                </a:rPr>
                <a:t>C</a:t>
              </a:r>
              <a:r>
                <a:rPr lang="en-US" sz="2000" i="1" baseline="-2500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24" name="Group 35"/>
          <p:cNvGrpSpPr>
            <a:grpSpLocks/>
          </p:cNvGrpSpPr>
          <p:nvPr/>
        </p:nvGrpSpPr>
        <p:grpSpPr bwMode="auto">
          <a:xfrm>
            <a:off x="5370511" y="1560513"/>
            <a:ext cx="2460625" cy="1662112"/>
            <a:chOff x="3383" y="983"/>
            <a:chExt cx="1550" cy="1047"/>
          </a:xfrm>
        </p:grpSpPr>
        <p:graphicFrame>
          <p:nvGraphicFramePr>
            <p:cNvPr id="125" name="Object 7"/>
            <p:cNvGraphicFramePr>
              <a:graphicFrameLocks noChangeAspect="1"/>
            </p:cNvGraphicFramePr>
            <p:nvPr/>
          </p:nvGraphicFramePr>
          <p:xfrm>
            <a:off x="3644" y="983"/>
            <a:ext cx="1289" cy="1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9" name="Worksheet" r:id="rId5" imgW="1619701" imgH="1743437" progId="Excel.Sheet.8">
                    <p:embed/>
                  </p:oleObj>
                </mc:Choice>
                <mc:Fallback>
                  <p:oleObj name="Worksheet" r:id="rId5" imgW="1619701" imgH="1743437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4" y="983"/>
                          <a:ext cx="1289" cy="1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" name="Text Box 11"/>
            <p:cNvSpPr txBox="1">
              <a:spLocks noChangeArrowheads="1"/>
            </p:cNvSpPr>
            <p:nvPr/>
          </p:nvSpPr>
          <p:spPr bwMode="auto">
            <a:xfrm>
              <a:off x="3383" y="1003"/>
              <a:ext cx="2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i="1">
                  <a:latin typeface="Times New Roman" pitchFamily="18" charset="0"/>
                </a:rPr>
                <a:t>L</a:t>
              </a:r>
              <a:r>
                <a:rPr lang="en-US" sz="2000" i="1" baseline="-25000"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127" name="Group 39"/>
          <p:cNvGrpSpPr>
            <a:grpSpLocks/>
          </p:cNvGrpSpPr>
          <p:nvPr/>
        </p:nvGrpSpPr>
        <p:grpSpPr bwMode="auto">
          <a:xfrm>
            <a:off x="325438" y="3756027"/>
            <a:ext cx="2205038" cy="1801813"/>
            <a:chOff x="205" y="2366"/>
            <a:chExt cx="1389" cy="1135"/>
          </a:xfrm>
        </p:grpSpPr>
        <p:graphicFrame>
          <p:nvGraphicFramePr>
            <p:cNvPr id="128" name="Object 14"/>
            <p:cNvGraphicFramePr>
              <a:graphicFrameLocks noChangeAspect="1"/>
            </p:cNvGraphicFramePr>
            <p:nvPr/>
          </p:nvGraphicFramePr>
          <p:xfrm>
            <a:off x="512" y="2366"/>
            <a:ext cx="1082" cy="1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0" name="Worksheet" r:id="rId7" imgW="1581421" imgH="1743437" progId="Excel.Sheet.8">
                    <p:embed/>
                  </p:oleObj>
                </mc:Choice>
                <mc:Fallback>
                  <p:oleObj name="Worksheet" r:id="rId7" imgW="1581421" imgH="1743437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" y="2366"/>
                          <a:ext cx="1082" cy="1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" name="Text Box 15"/>
            <p:cNvSpPr txBox="1">
              <a:spLocks noChangeArrowheads="1"/>
            </p:cNvSpPr>
            <p:nvPr/>
          </p:nvSpPr>
          <p:spPr bwMode="auto">
            <a:xfrm>
              <a:off x="205" y="2367"/>
              <a:ext cx="2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i="1">
                  <a:latin typeface="Times New Roman" pitchFamily="18" charset="0"/>
                </a:rPr>
                <a:t>L</a:t>
              </a:r>
              <a:r>
                <a:rPr lang="en-US" sz="2000" i="1" baseline="-25000"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130" name="Group 38"/>
          <p:cNvGrpSpPr>
            <a:grpSpLocks/>
          </p:cNvGrpSpPr>
          <p:nvPr/>
        </p:nvGrpSpPr>
        <p:grpSpPr bwMode="auto">
          <a:xfrm>
            <a:off x="2752726" y="3360738"/>
            <a:ext cx="2184400" cy="2379662"/>
            <a:chOff x="1734" y="2117"/>
            <a:chExt cx="1376" cy="1499"/>
          </a:xfrm>
        </p:grpSpPr>
        <p:graphicFrame>
          <p:nvGraphicFramePr>
            <p:cNvPr id="131" name="Object 13"/>
            <p:cNvGraphicFramePr>
              <a:graphicFrameLocks noChangeAspect="1"/>
            </p:cNvGraphicFramePr>
            <p:nvPr/>
          </p:nvGraphicFramePr>
          <p:xfrm>
            <a:off x="2016" y="2200"/>
            <a:ext cx="1094" cy="1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1" name="Worksheet" r:id="rId9" imgW="1581421" imgH="2429237" progId="Excel.Sheet.8">
                    <p:embed/>
                  </p:oleObj>
                </mc:Choice>
                <mc:Fallback>
                  <p:oleObj name="Worksheet" r:id="rId9" imgW="1581421" imgH="2429237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2200"/>
                          <a:ext cx="1094" cy="1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" name="Text Box 16"/>
            <p:cNvSpPr txBox="1">
              <a:spLocks noChangeArrowheads="1"/>
            </p:cNvSpPr>
            <p:nvPr/>
          </p:nvSpPr>
          <p:spPr bwMode="auto">
            <a:xfrm>
              <a:off x="1734" y="2117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i="1">
                  <a:latin typeface="Times New Roman" pitchFamily="18" charset="0"/>
                </a:rPr>
                <a:t>C</a:t>
              </a:r>
              <a:r>
                <a:rPr lang="en-US" sz="2000" i="1" baseline="-25000"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133" name="Group 36"/>
          <p:cNvGrpSpPr>
            <a:grpSpLocks/>
          </p:cNvGrpSpPr>
          <p:nvPr/>
        </p:nvGrpSpPr>
        <p:grpSpPr bwMode="auto">
          <a:xfrm>
            <a:off x="6040439" y="3381375"/>
            <a:ext cx="1690688" cy="2333625"/>
            <a:chOff x="3805" y="2130"/>
            <a:chExt cx="1065" cy="1470"/>
          </a:xfrm>
        </p:grpSpPr>
        <p:graphicFrame>
          <p:nvGraphicFramePr>
            <p:cNvPr id="134" name="Object 12"/>
            <p:cNvGraphicFramePr>
              <a:graphicFrameLocks noChangeAspect="1"/>
            </p:cNvGraphicFramePr>
            <p:nvPr/>
          </p:nvGraphicFramePr>
          <p:xfrm>
            <a:off x="4164" y="2130"/>
            <a:ext cx="706" cy="1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2" name="Worksheet" r:id="rId11" imgW="990961" imgH="2429237" progId="Excel.Sheet.8">
                    <p:embed/>
                  </p:oleObj>
                </mc:Choice>
                <mc:Fallback>
                  <p:oleObj name="Worksheet" r:id="rId11" imgW="990961" imgH="2429237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4" y="2130"/>
                          <a:ext cx="706" cy="14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" name="Text Box 17"/>
            <p:cNvSpPr txBox="1">
              <a:spLocks noChangeArrowheads="1"/>
            </p:cNvSpPr>
            <p:nvPr/>
          </p:nvSpPr>
          <p:spPr bwMode="auto">
            <a:xfrm>
              <a:off x="3805" y="2149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i="1">
                  <a:latin typeface="Times New Roman" pitchFamily="18" charset="0"/>
                </a:rPr>
                <a:t>C</a:t>
              </a:r>
              <a:r>
                <a:rPr lang="en-US" sz="2000" i="1" baseline="-25000"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136" name="Group 37"/>
          <p:cNvGrpSpPr>
            <a:grpSpLocks/>
          </p:cNvGrpSpPr>
          <p:nvPr/>
        </p:nvGrpSpPr>
        <p:grpSpPr bwMode="auto">
          <a:xfrm>
            <a:off x="5127625" y="3779838"/>
            <a:ext cx="1120775" cy="473075"/>
            <a:chOff x="3230" y="2381"/>
            <a:chExt cx="706" cy="298"/>
          </a:xfrm>
        </p:grpSpPr>
        <p:sp>
          <p:nvSpPr>
            <p:cNvPr id="137" name="Line 18"/>
            <p:cNvSpPr>
              <a:spLocks noChangeShapeType="1"/>
            </p:cNvSpPr>
            <p:nvPr/>
          </p:nvSpPr>
          <p:spPr bwMode="auto">
            <a:xfrm flipH="1">
              <a:off x="3230" y="2679"/>
              <a:ext cx="70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600"/>
            </a:p>
          </p:txBody>
        </p:sp>
        <p:sp>
          <p:nvSpPr>
            <p:cNvPr id="138" name="Text Box 19"/>
            <p:cNvSpPr txBox="1">
              <a:spLocks noChangeArrowheads="1"/>
            </p:cNvSpPr>
            <p:nvPr/>
          </p:nvSpPr>
          <p:spPr bwMode="auto">
            <a:xfrm>
              <a:off x="3287" y="2381"/>
              <a:ext cx="58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>
                  <a:latin typeface="Times New Roman" pitchFamily="18" charset="0"/>
                </a:rPr>
                <a:t>Scan D</a:t>
              </a:r>
            </a:p>
          </p:txBody>
        </p:sp>
      </p:grpSp>
      <p:sp>
        <p:nvSpPr>
          <p:cNvPr id="139" name="AutoShape 20"/>
          <p:cNvSpPr>
            <a:spLocks noChangeArrowheads="1"/>
          </p:cNvSpPr>
          <p:nvPr/>
        </p:nvSpPr>
        <p:spPr bwMode="auto">
          <a:xfrm>
            <a:off x="7861300" y="3328779"/>
            <a:ext cx="627063" cy="338554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1600"/>
          </a:p>
        </p:txBody>
      </p:sp>
      <p:grpSp>
        <p:nvGrpSpPr>
          <p:cNvPr id="140" name="Group 40"/>
          <p:cNvGrpSpPr>
            <a:grpSpLocks/>
          </p:cNvGrpSpPr>
          <p:nvPr/>
        </p:nvGrpSpPr>
        <p:grpSpPr bwMode="auto">
          <a:xfrm>
            <a:off x="722313" y="5830888"/>
            <a:ext cx="1570038" cy="790575"/>
            <a:chOff x="455" y="3673"/>
            <a:chExt cx="989" cy="498"/>
          </a:xfrm>
        </p:grpSpPr>
        <p:sp>
          <p:nvSpPr>
            <p:cNvPr id="141" name="Text Box 22"/>
            <p:cNvSpPr txBox="1">
              <a:spLocks noChangeArrowheads="1"/>
            </p:cNvSpPr>
            <p:nvPr/>
          </p:nvSpPr>
          <p:spPr bwMode="auto">
            <a:xfrm>
              <a:off x="455" y="3673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i="1">
                  <a:latin typeface="Times New Roman" pitchFamily="18" charset="0"/>
                </a:rPr>
                <a:t>C</a:t>
              </a:r>
              <a:r>
                <a:rPr lang="en-US" sz="2000" i="1" baseline="-25000">
                  <a:latin typeface="Times New Roman" pitchFamily="18" charset="0"/>
                </a:rPr>
                <a:t>3</a:t>
              </a:r>
            </a:p>
          </p:txBody>
        </p:sp>
        <p:graphicFrame>
          <p:nvGraphicFramePr>
            <p:cNvPr id="142" name="Object 24"/>
            <p:cNvGraphicFramePr>
              <a:graphicFrameLocks noChangeAspect="1"/>
            </p:cNvGraphicFramePr>
            <p:nvPr/>
          </p:nvGraphicFramePr>
          <p:xfrm>
            <a:off x="735" y="3682"/>
            <a:ext cx="709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3" name="Worksheet" r:id="rId13" imgW="990961" imgH="714737" progId="Excel.Sheet.8">
                    <p:embed/>
                  </p:oleObj>
                </mc:Choice>
                <mc:Fallback>
                  <p:oleObj name="Worksheet" r:id="rId13" imgW="990961" imgH="714737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5" y="3682"/>
                          <a:ext cx="709" cy="4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" name="Group 41"/>
          <p:cNvGrpSpPr>
            <a:grpSpLocks/>
          </p:cNvGrpSpPr>
          <p:nvPr/>
        </p:nvGrpSpPr>
        <p:grpSpPr bwMode="auto">
          <a:xfrm>
            <a:off x="2535238" y="5910263"/>
            <a:ext cx="1692275" cy="400050"/>
            <a:chOff x="1597" y="3723"/>
            <a:chExt cx="1066" cy="252"/>
          </a:xfrm>
        </p:grpSpPr>
        <p:sp>
          <p:nvSpPr>
            <p:cNvPr id="144" name="Line 21"/>
            <p:cNvSpPr>
              <a:spLocks noChangeShapeType="1"/>
            </p:cNvSpPr>
            <p:nvPr/>
          </p:nvSpPr>
          <p:spPr bwMode="auto">
            <a:xfrm>
              <a:off x="1597" y="3968"/>
              <a:ext cx="106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sz="1600"/>
            </a:p>
          </p:txBody>
        </p:sp>
        <p:sp>
          <p:nvSpPr>
            <p:cNvPr id="145" name="Text Box 25"/>
            <p:cNvSpPr txBox="1">
              <a:spLocks noChangeArrowheads="1"/>
            </p:cNvSpPr>
            <p:nvPr/>
          </p:nvSpPr>
          <p:spPr bwMode="auto">
            <a:xfrm>
              <a:off x="1765" y="3723"/>
              <a:ext cx="58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>
                  <a:latin typeface="Times New Roman" pitchFamily="18" charset="0"/>
                </a:rPr>
                <a:t>Scan D</a:t>
              </a:r>
            </a:p>
          </p:txBody>
        </p:sp>
      </p:grpSp>
      <p:grpSp>
        <p:nvGrpSpPr>
          <p:cNvPr id="146" name="Group 42"/>
          <p:cNvGrpSpPr>
            <a:grpSpLocks/>
          </p:cNvGrpSpPr>
          <p:nvPr/>
        </p:nvGrpSpPr>
        <p:grpSpPr bwMode="auto">
          <a:xfrm>
            <a:off x="4114800" y="5791200"/>
            <a:ext cx="2208213" cy="855663"/>
            <a:chOff x="2592" y="3648"/>
            <a:chExt cx="1391" cy="539"/>
          </a:xfrm>
        </p:grpSpPr>
        <p:sp>
          <p:nvSpPr>
            <p:cNvPr id="147" name="Text Box 23"/>
            <p:cNvSpPr txBox="1">
              <a:spLocks noChangeArrowheads="1"/>
            </p:cNvSpPr>
            <p:nvPr/>
          </p:nvSpPr>
          <p:spPr bwMode="auto">
            <a:xfrm>
              <a:off x="2592" y="364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400" i="1">
                  <a:latin typeface="Times New Roman" pitchFamily="18" charset="0"/>
                </a:rPr>
                <a:t>L</a:t>
              </a:r>
              <a:r>
                <a:rPr lang="en-US" sz="2400" i="1" baseline="-25000">
                  <a:latin typeface="Times New Roman" pitchFamily="18" charset="0"/>
                </a:rPr>
                <a:t>3</a:t>
              </a:r>
            </a:p>
          </p:txBody>
        </p:sp>
        <p:graphicFrame>
          <p:nvGraphicFramePr>
            <p:cNvPr id="148" name="Object 26"/>
            <p:cNvGraphicFramePr>
              <a:graphicFrameLocks noChangeAspect="1"/>
            </p:cNvGraphicFramePr>
            <p:nvPr/>
          </p:nvGraphicFramePr>
          <p:xfrm>
            <a:off x="2878" y="3676"/>
            <a:ext cx="1105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4" name="Worksheet" r:id="rId15" imgW="1581421" imgH="705332" progId="Excel.Sheet.8">
                    <p:embed/>
                  </p:oleObj>
                </mc:Choice>
                <mc:Fallback>
                  <p:oleObj name="Worksheet" r:id="rId15" imgW="1581421" imgH="705332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8" y="3676"/>
                          <a:ext cx="1105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9" name="AutoShape 27"/>
          <p:cNvSpPr>
            <a:spLocks noChangeArrowheads="1"/>
          </p:cNvSpPr>
          <p:nvPr/>
        </p:nvSpPr>
        <p:spPr bwMode="auto">
          <a:xfrm>
            <a:off x="201613" y="4846638"/>
            <a:ext cx="441325" cy="1249362"/>
          </a:xfrm>
          <a:prstGeom prst="curvedRightArrow">
            <a:avLst>
              <a:gd name="adj1" fmla="val 56619"/>
              <a:gd name="adj2" fmla="val 11323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" name="Line 28"/>
          <p:cNvSpPr>
            <a:spLocks noChangeShapeType="1"/>
          </p:cNvSpPr>
          <p:nvPr/>
        </p:nvSpPr>
        <p:spPr bwMode="auto">
          <a:xfrm>
            <a:off x="5181600" y="2438400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1600"/>
          </a:p>
        </p:txBody>
      </p:sp>
      <p:sp>
        <p:nvSpPr>
          <p:cNvPr id="151" name="Line 29"/>
          <p:cNvSpPr>
            <a:spLocks noChangeShapeType="1"/>
          </p:cNvSpPr>
          <p:nvPr/>
        </p:nvSpPr>
        <p:spPr bwMode="auto">
          <a:xfrm flipH="1">
            <a:off x="2667000" y="464820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1600"/>
          </a:p>
        </p:txBody>
      </p:sp>
      <p:grpSp>
        <p:nvGrpSpPr>
          <p:cNvPr id="152" name="Group 32"/>
          <p:cNvGrpSpPr>
            <a:grpSpLocks/>
          </p:cNvGrpSpPr>
          <p:nvPr/>
        </p:nvGrpSpPr>
        <p:grpSpPr bwMode="auto">
          <a:xfrm>
            <a:off x="303213" y="1323975"/>
            <a:ext cx="1814512" cy="2092325"/>
            <a:chOff x="191" y="834"/>
            <a:chExt cx="1143" cy="1318"/>
          </a:xfrm>
        </p:grpSpPr>
        <p:graphicFrame>
          <p:nvGraphicFramePr>
            <p:cNvPr id="153" name="Object 5"/>
            <p:cNvGraphicFramePr>
              <a:graphicFrameLocks noChangeAspect="1"/>
            </p:cNvGraphicFramePr>
            <p:nvPr/>
          </p:nvGraphicFramePr>
          <p:xfrm>
            <a:off x="191" y="1131"/>
            <a:ext cx="1143" cy="10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5" name="Worksheet" r:id="rId17" imgW="1667372" imgH="1743437" progId="Excel.Sheet.8">
                    <p:embed/>
                  </p:oleObj>
                </mc:Choice>
                <mc:Fallback>
                  <p:oleObj name="Worksheet" r:id="rId17" imgW="1667372" imgH="1743437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" y="1131"/>
                          <a:ext cx="1143" cy="10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" name="Text Box 30"/>
            <p:cNvSpPr txBox="1">
              <a:spLocks noChangeArrowheads="1"/>
            </p:cNvSpPr>
            <p:nvPr/>
          </p:nvSpPr>
          <p:spPr bwMode="auto">
            <a:xfrm>
              <a:off x="310" y="834"/>
              <a:ext cx="866" cy="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>
                  <a:latin typeface="Times New Roman" pitchFamily="18" charset="0"/>
                </a:rPr>
                <a:t>Database D</a:t>
              </a:r>
            </a:p>
          </p:txBody>
        </p:sp>
      </p:grpSp>
      <p:sp>
        <p:nvSpPr>
          <p:cNvPr id="155" name="Text Box 31"/>
          <p:cNvSpPr txBox="1">
            <a:spLocks noChangeArrowheads="1"/>
          </p:cNvSpPr>
          <p:nvPr/>
        </p:nvSpPr>
        <p:spPr bwMode="auto">
          <a:xfrm>
            <a:off x="4343400" y="990600"/>
            <a:ext cx="23166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ahoma" pitchFamily="34" charset="0"/>
              </a:rPr>
              <a:t>Min support =50%</a:t>
            </a:r>
          </a:p>
        </p:txBody>
      </p:sp>
    </p:spTree>
    <p:extLst>
      <p:ext uri="{BB962C8B-B14F-4D97-AF65-F5344CB8AC3E}">
        <p14:creationId xmlns:p14="http://schemas.microsoft.com/office/powerpoint/2010/main" val="6833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9" grpId="0" animBg="1"/>
      <p:bldP spid="150" grpId="0" animBg="1"/>
      <p:bldP spid="151" grpId="0" animBg="1"/>
      <p:bldP spid="1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Huge candidate sets:</a:t>
            </a:r>
          </a:p>
          <a:p>
            <a:pPr lvl="1"/>
            <a:r>
              <a:rPr lang="en-US" sz="2000" dirty="0"/>
              <a:t>10</a:t>
            </a:r>
            <a:r>
              <a:rPr lang="en-US" sz="2000" baseline="30000" dirty="0"/>
              <a:t>4</a:t>
            </a:r>
            <a:r>
              <a:rPr lang="en-US" sz="2000" dirty="0"/>
              <a:t> frequent 1-itemset will generate 10</a:t>
            </a:r>
            <a:r>
              <a:rPr lang="en-US" sz="2000" baseline="30000" dirty="0"/>
              <a:t>7</a:t>
            </a:r>
            <a:r>
              <a:rPr lang="en-US" sz="2000" dirty="0"/>
              <a:t> candidate 2-itemsets</a:t>
            </a:r>
          </a:p>
          <a:p>
            <a:pPr lvl="1"/>
            <a:r>
              <a:rPr lang="en-US" sz="2000" dirty="0"/>
              <a:t>To discover a frequent pattern of size 100, e.g., {a</a:t>
            </a:r>
            <a:r>
              <a:rPr lang="en-US" sz="2000" baseline="-25000" dirty="0"/>
              <a:t>1</a:t>
            </a:r>
            <a:r>
              <a:rPr lang="en-US" sz="2000" dirty="0"/>
              <a:t>, a</a:t>
            </a:r>
            <a:r>
              <a:rPr lang="en-US" sz="2000" baseline="-25000" dirty="0"/>
              <a:t>2</a:t>
            </a:r>
            <a:r>
              <a:rPr lang="en-US" sz="2000" dirty="0"/>
              <a:t>, …, a</a:t>
            </a:r>
            <a:r>
              <a:rPr lang="en-US" sz="2000" baseline="-25000" dirty="0"/>
              <a:t>100</a:t>
            </a:r>
            <a:r>
              <a:rPr lang="en-US" sz="2000" dirty="0"/>
              <a:t>}, one needs to generate 2</a:t>
            </a:r>
            <a:r>
              <a:rPr lang="en-US" sz="2000" baseline="30000" dirty="0"/>
              <a:t>100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10</a:t>
            </a:r>
            <a:r>
              <a:rPr lang="en-US" sz="2000" baseline="30000" dirty="0"/>
              <a:t>30</a:t>
            </a:r>
            <a:r>
              <a:rPr lang="en-US" sz="2000" dirty="0"/>
              <a:t> candidates.</a:t>
            </a:r>
          </a:p>
          <a:p>
            <a:r>
              <a:rPr lang="en-US" sz="2400" dirty="0"/>
              <a:t>Multiple scans of database: </a:t>
            </a:r>
          </a:p>
          <a:p>
            <a:pPr lvl="1"/>
            <a:r>
              <a:rPr lang="en-US" sz="2000" dirty="0"/>
              <a:t>Needs </a:t>
            </a:r>
            <a:r>
              <a:rPr lang="en-US" sz="2000" i="1" dirty="0" smtClean="0"/>
              <a:t>n </a:t>
            </a:r>
            <a:r>
              <a:rPr lang="en-US" sz="2000" dirty="0" smtClean="0"/>
              <a:t> </a:t>
            </a:r>
            <a:r>
              <a:rPr lang="en-US" sz="2000" dirty="0"/>
              <a:t>scans, </a:t>
            </a:r>
            <a:r>
              <a:rPr lang="en-US" sz="2000" i="1" dirty="0"/>
              <a:t>n</a:t>
            </a:r>
            <a:r>
              <a:rPr lang="en-US" sz="2000" dirty="0"/>
              <a:t>  is the length of the longest </a:t>
            </a:r>
            <a:r>
              <a:rPr lang="en-US" sz="2000" dirty="0" smtClean="0"/>
              <a:t>pattern</a:t>
            </a:r>
          </a:p>
          <a:p>
            <a:endParaRPr lang="en-US" sz="24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worst-case computational complexity </a:t>
            </a:r>
            <a:r>
              <a:rPr lang="en-US" sz="2000" dirty="0" smtClean="0"/>
              <a:t>is O(|I| </a:t>
            </a:r>
            <a:r>
              <a:rPr lang="en-US" sz="2000" dirty="0"/>
              <a:t>· |D| · 2</a:t>
            </a:r>
            <a:r>
              <a:rPr lang="en-US" sz="2000" baseline="30000" dirty="0"/>
              <a:t>|I|</a:t>
            </a:r>
            <a:r>
              <a:rPr lang="en-US" sz="2000" dirty="0"/>
              <a:t>), since all itemsets may be frequent.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Bottlenecks of Apriori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ECLAT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Tidset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Tidset</a:t>
            </a:r>
            <a:endParaRPr lang="en-US" sz="2400" dirty="0" smtClean="0"/>
          </a:p>
          <a:p>
            <a:pPr lvl="1"/>
            <a:r>
              <a:rPr lang="en-US" sz="2000" dirty="0" smtClean="0"/>
              <a:t>A set of Transaction identifiers </a:t>
            </a:r>
            <a:r>
              <a:rPr lang="en-IN" sz="2000" i="1" dirty="0"/>
              <a:t>T</a:t>
            </a:r>
            <a:r>
              <a:rPr lang="en-IN" sz="2000" dirty="0"/>
              <a:t> = {t</a:t>
            </a:r>
            <a:r>
              <a:rPr lang="en-IN" sz="2000" baseline="-25000" dirty="0"/>
              <a:t>1</a:t>
            </a:r>
            <a:r>
              <a:rPr lang="en-IN" sz="2000" dirty="0"/>
              <a:t>, t</a:t>
            </a:r>
            <a:r>
              <a:rPr lang="en-IN" sz="2000" baseline="-25000" dirty="0"/>
              <a:t>2</a:t>
            </a:r>
            <a:r>
              <a:rPr lang="en-IN" sz="2000" dirty="0"/>
              <a:t>… </a:t>
            </a:r>
            <a:r>
              <a:rPr lang="en-IN" sz="2000" dirty="0" err="1"/>
              <a:t>t</a:t>
            </a:r>
            <a:r>
              <a:rPr lang="en-IN" sz="2000" baseline="-25000" dirty="0" err="1"/>
              <a:t>n</a:t>
            </a:r>
            <a:r>
              <a:rPr lang="en-IN" sz="2000" dirty="0" smtClean="0"/>
              <a:t>} are called </a:t>
            </a:r>
            <a:r>
              <a:rPr lang="en-IN" sz="2000" dirty="0" err="1" smtClean="0"/>
              <a:t>tids</a:t>
            </a:r>
            <a:r>
              <a:rPr lang="en-IN" sz="2000" dirty="0"/>
              <a:t> </a:t>
            </a:r>
            <a:r>
              <a:rPr lang="en-IN" sz="2000" dirty="0" smtClean="0"/>
              <a:t>and subset of T i.e. T </a:t>
            </a:r>
            <a:r>
              <a:rPr lang="en-IN" sz="2000" dirty="0">
                <a:sym typeface="Symbol"/>
              </a:rPr>
              <a:t></a:t>
            </a:r>
            <a:r>
              <a:rPr lang="en-IN" sz="2000" dirty="0"/>
              <a:t> </a:t>
            </a:r>
            <a:r>
              <a:rPr lang="en-IN" sz="2000" i="1" dirty="0" smtClean="0"/>
              <a:t>T </a:t>
            </a:r>
            <a:r>
              <a:rPr lang="en-IN" sz="2000" dirty="0" smtClean="0"/>
              <a:t>is called a </a:t>
            </a:r>
            <a:r>
              <a:rPr lang="en-IN" sz="2000" dirty="0" err="1" smtClean="0"/>
              <a:t>tidset</a:t>
            </a:r>
            <a:r>
              <a:rPr lang="en-IN" sz="2000" dirty="0" smtClean="0"/>
              <a:t>.</a:t>
            </a:r>
          </a:p>
          <a:p>
            <a:pPr lvl="1"/>
            <a:r>
              <a:rPr lang="en-IN" sz="2000" dirty="0" smtClean="0"/>
              <a:t>Example:</a:t>
            </a:r>
            <a:endParaRPr 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7026234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5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ECLAT algorithm uses two basic </a:t>
            </a:r>
            <a:r>
              <a:rPr lang="en-US" sz="2400" dirty="0" smtClean="0"/>
              <a:t>principles</a:t>
            </a:r>
          </a:p>
          <a:p>
            <a:endParaRPr lang="en-US" sz="2400" dirty="0"/>
          </a:p>
          <a:p>
            <a:pPr marL="850392" lvl="1" indent="-457200" algn="just">
              <a:buFont typeface="+mj-lt"/>
              <a:buAutoNum type="arabicPeriod"/>
            </a:pPr>
            <a:r>
              <a:rPr lang="en-US" sz="2000" dirty="0" smtClean="0"/>
              <a:t>If </a:t>
            </a:r>
            <a:r>
              <a:rPr lang="en-US" sz="2000" dirty="0"/>
              <a:t>an itemset X is frequent, then any subset Y ⊇ X is also frequent and if X is not frequent, then any superset Y ⊇ X cannot be </a:t>
            </a:r>
            <a:r>
              <a:rPr lang="en-US" sz="2000" dirty="0" smtClean="0"/>
              <a:t>frequent</a:t>
            </a:r>
          </a:p>
          <a:p>
            <a:pPr marL="850392" lvl="1" indent="-457200" algn="just">
              <a:buFont typeface="+mj-lt"/>
              <a:buAutoNum type="arabicPeriod"/>
            </a:pPr>
            <a:endParaRPr lang="en-US" sz="2000" dirty="0"/>
          </a:p>
          <a:p>
            <a:pPr marL="850392" lvl="1" indent="-457200" algn="just">
              <a:buFont typeface="+mj-lt"/>
              <a:buAutoNum type="arabicPeriod"/>
            </a:pPr>
            <a:r>
              <a:rPr lang="en-US" sz="2000" dirty="0" smtClean="0"/>
              <a:t>The </a:t>
            </a:r>
            <a:r>
              <a:rPr lang="en-US" sz="2000" dirty="0"/>
              <a:t>support of a candidate itemset can be computed by intersecting the </a:t>
            </a:r>
            <a:r>
              <a:rPr lang="en-US" sz="2000" dirty="0" err="1"/>
              <a:t>tidsets</a:t>
            </a:r>
            <a:r>
              <a:rPr lang="en-US" sz="2000" dirty="0"/>
              <a:t> of suitably chosen </a:t>
            </a:r>
            <a:r>
              <a:rPr lang="en-US" sz="2000" dirty="0" smtClean="0"/>
              <a:t>subsets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ECLAT Algorithm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" y="1295400"/>
            <a:ext cx="6934200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2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Objective</a:t>
            </a:r>
          </a:p>
          <a:p>
            <a:r>
              <a:rPr lang="en-US" dirty="0" smtClean="0"/>
              <a:t>Theoretical Concepts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3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Tidset</a:t>
            </a:r>
            <a:r>
              <a:rPr lang="en-US" dirty="0" smtClean="0"/>
              <a:t> Intersection Approach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046406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If </a:t>
            </a:r>
            <a:r>
              <a:rPr lang="en-IN" sz="2400" dirty="0" err="1" smtClean="0"/>
              <a:t>Itemset-Tidset</a:t>
            </a:r>
            <a:r>
              <a:rPr lang="en-IN" sz="2400" dirty="0" smtClean="0"/>
              <a:t> fits in memory, only one scan is sufficient</a:t>
            </a:r>
          </a:p>
          <a:p>
            <a:endParaRPr lang="en-IN" sz="2400" dirty="0" smtClean="0"/>
          </a:p>
          <a:p>
            <a:r>
              <a:rPr lang="en-IN" sz="2400" dirty="0" smtClean="0"/>
              <a:t>Unnecessary candidate generation is not required</a:t>
            </a:r>
          </a:p>
          <a:p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t is the average transaction size, and if ‘l’ is the longest frequent </a:t>
            </a:r>
            <a:r>
              <a:rPr lang="en-IN" sz="2400" dirty="0" err="1"/>
              <a:t>itemset</a:t>
            </a:r>
            <a:r>
              <a:rPr lang="en-IN" sz="2400" dirty="0"/>
              <a:t>, the computational complexity is </a:t>
            </a:r>
            <a:r>
              <a:rPr lang="en-IN" sz="2400" dirty="0" smtClean="0"/>
              <a:t>close to </a:t>
            </a:r>
            <a:r>
              <a:rPr lang="en-IN" sz="2400" dirty="0"/>
              <a:t>O(t * 2</a:t>
            </a:r>
            <a:r>
              <a:rPr lang="en-IN" sz="2400" baseline="30000" dirty="0"/>
              <a:t>l</a:t>
            </a:r>
            <a:r>
              <a:rPr lang="en-IN" sz="2400" dirty="0" smtClean="0"/>
              <a:t>) less than </a:t>
            </a:r>
            <a:r>
              <a:rPr lang="en-IN" sz="2400" dirty="0" err="1" smtClean="0"/>
              <a:t>Apriori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143000"/>
            <a:ext cx="857967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2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400" dirty="0" smtClean="0"/>
              <a:t>Eclipse </a:t>
            </a:r>
            <a:r>
              <a:rPr lang="en-IN" sz="2400" dirty="0"/>
              <a:t>ADT with Android </a:t>
            </a:r>
            <a:r>
              <a:rPr lang="en-IN" sz="2400" dirty="0" smtClean="0"/>
              <a:t>SDK</a:t>
            </a:r>
          </a:p>
          <a:p>
            <a:pPr lvl="1"/>
            <a:r>
              <a:rPr lang="en-IN" sz="2400" dirty="0" err="1" smtClean="0"/>
              <a:t>Openshift</a:t>
            </a:r>
            <a:r>
              <a:rPr lang="en-IN" sz="2400" dirty="0" smtClean="0"/>
              <a:t> JBOSS server</a:t>
            </a:r>
          </a:p>
          <a:p>
            <a:pPr lvl="1"/>
            <a:r>
              <a:rPr lang="en-IN" sz="2400" dirty="0" smtClean="0"/>
              <a:t>MySQL database</a:t>
            </a:r>
          </a:p>
          <a:p>
            <a:pPr lvl="1"/>
            <a:r>
              <a:rPr lang="en-IN" sz="2400" dirty="0" err="1" smtClean="0"/>
              <a:t>phpMyAdmin</a:t>
            </a:r>
            <a:endParaRPr lang="en-IN" sz="2400" dirty="0" smtClean="0"/>
          </a:p>
          <a:p>
            <a:pPr lvl="1"/>
            <a:r>
              <a:rPr lang="en-IN" sz="2400" dirty="0" smtClean="0"/>
              <a:t>Java J2EE (</a:t>
            </a:r>
            <a:r>
              <a:rPr lang="en-IN" sz="2400" dirty="0" err="1" smtClean="0"/>
              <a:t>Webservices</a:t>
            </a:r>
            <a:r>
              <a:rPr lang="en-IN" sz="2400" dirty="0" smtClean="0"/>
              <a:t> &amp; ECLAT Algorithm)</a:t>
            </a:r>
          </a:p>
          <a:p>
            <a:pPr lvl="1"/>
            <a:r>
              <a:rPr lang="en-IN" sz="2400" dirty="0" smtClean="0"/>
              <a:t>JSON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Admin</a:t>
            </a:r>
          </a:p>
          <a:p>
            <a:pPr lvl="1"/>
            <a:r>
              <a:rPr lang="en-US" dirty="0" smtClean="0"/>
              <a:t>Manages data and application</a:t>
            </a:r>
          </a:p>
          <a:p>
            <a:r>
              <a:rPr lang="en-US" dirty="0" smtClean="0"/>
              <a:t>Manager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ogin</a:t>
            </a:r>
          </a:p>
          <a:p>
            <a:pPr lvl="1"/>
            <a:r>
              <a:rPr lang="en-US" dirty="0" smtClean="0"/>
              <a:t>Add/delete/update menu</a:t>
            </a:r>
          </a:p>
          <a:p>
            <a:pPr lvl="1"/>
            <a:r>
              <a:rPr lang="en-US" dirty="0" smtClean="0"/>
              <a:t>View pending orders</a:t>
            </a:r>
          </a:p>
          <a:p>
            <a:pPr lvl="1"/>
            <a:r>
              <a:rPr lang="en-US" dirty="0" smtClean="0"/>
              <a:t>Serve pending orders</a:t>
            </a:r>
          </a:p>
          <a:p>
            <a:r>
              <a:rPr lang="en-US" dirty="0" smtClean="0"/>
              <a:t>Customer</a:t>
            </a:r>
          </a:p>
          <a:p>
            <a:pPr lvl="1"/>
            <a:r>
              <a:rPr lang="en-US" dirty="0" smtClean="0"/>
              <a:t>Create profile/login</a:t>
            </a:r>
          </a:p>
          <a:p>
            <a:pPr lvl="1"/>
            <a:r>
              <a:rPr lang="en-US" dirty="0" smtClean="0"/>
              <a:t>View latest menu</a:t>
            </a:r>
          </a:p>
          <a:p>
            <a:pPr lvl="1"/>
            <a:r>
              <a:rPr lang="en-US" dirty="0" smtClean="0"/>
              <a:t>Place order</a:t>
            </a:r>
          </a:p>
          <a:p>
            <a:pPr lvl="1"/>
            <a:r>
              <a:rPr lang="en-US" dirty="0" smtClean="0"/>
              <a:t>View suggestions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Flow - Customer</a:t>
            </a:r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702361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68533895"/>
              </p:ext>
            </p:extLst>
          </p:nvPr>
        </p:nvGraphicFramePr>
        <p:xfrm>
          <a:off x="1143000" y="1397000"/>
          <a:ext cx="6477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64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Flow - Manager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9848"/>
            <a:ext cx="7149714" cy="56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5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5847439" cy="4767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1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frequent patterns</a:t>
            </a:r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80160"/>
            <a:ext cx="6190476" cy="537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35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Restaurant Management System</a:t>
            </a:r>
          </a:p>
          <a:p>
            <a:endParaRPr lang="en-US" sz="2400" dirty="0" smtClean="0"/>
          </a:p>
          <a:p>
            <a:r>
              <a:rPr lang="en-US" sz="2400" dirty="0" smtClean="0"/>
              <a:t>What is a POS Android application ?</a:t>
            </a:r>
          </a:p>
          <a:p>
            <a:pPr lvl="1"/>
            <a:r>
              <a:rPr lang="en-US" sz="1600" dirty="0" err="1" smtClean="0"/>
              <a:t>Eg</a:t>
            </a:r>
            <a:r>
              <a:rPr lang="en-US" sz="1600" dirty="0" smtClean="0"/>
              <a:t>: Touch Bistro</a:t>
            </a:r>
          </a:p>
          <a:p>
            <a:pPr lvl="1"/>
            <a:endParaRPr lang="en-US" sz="1600" dirty="0" smtClean="0"/>
          </a:p>
          <a:p>
            <a:r>
              <a:rPr lang="en-US" sz="2400" dirty="0" smtClean="0"/>
              <a:t>Benefits of POS Application</a:t>
            </a:r>
          </a:p>
          <a:p>
            <a:pPr marL="109728" indent="0">
              <a:buNone/>
            </a:pPr>
            <a:endParaRPr lang="en-US" sz="2400" dirty="0" smtClean="0"/>
          </a:p>
          <a:p>
            <a:r>
              <a:rPr lang="en-US" sz="2400" dirty="0" smtClean="0"/>
              <a:t>Integration of ECLAT algorithm with POS Application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863318" cy="4304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password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863318" cy="4297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44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863318" cy="43045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3983739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611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863318" cy="43045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4"/>
          <p:cNvSpPr/>
          <p:nvPr/>
        </p:nvSpPr>
        <p:spPr>
          <a:xfrm rot="4396374">
            <a:off x="4925613" y="2782511"/>
            <a:ext cx="1941792" cy="2500758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" name="Group 5"/>
          <p:cNvGrpSpPr/>
          <p:nvPr/>
        </p:nvGrpSpPr>
        <p:grpSpPr>
          <a:xfrm>
            <a:off x="4800584" y="2666992"/>
            <a:ext cx="1654048" cy="650240"/>
            <a:chOff x="533393" y="660401"/>
            <a:chExt cx="1654048" cy="650240"/>
          </a:xfrm>
        </p:grpSpPr>
        <p:sp>
          <p:nvSpPr>
            <p:cNvPr id="7" name="Rectangle 6"/>
            <p:cNvSpPr/>
            <p:nvPr/>
          </p:nvSpPr>
          <p:spPr>
            <a:xfrm>
              <a:off x="533393" y="660401"/>
              <a:ext cx="1654048" cy="65024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33393" y="660401"/>
              <a:ext cx="1654048" cy="6502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830" tIns="36830" rIns="36830" bIns="36830" numCol="1" spcCol="1270" anchor="b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kern="1200" dirty="0" smtClean="0">
                  <a:solidFill>
                    <a:srgbClr val="FFFF00"/>
                  </a:solidFill>
                </a:rPr>
                <a:t>Manager</a:t>
              </a:r>
              <a:endParaRPr lang="en-US" sz="2900" kern="12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7" y="1371591"/>
            <a:ext cx="6863318" cy="4304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5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Pending orders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863318" cy="4304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77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863318" cy="4304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863318" cy="4304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9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545485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9458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 collection</a:t>
            </a:r>
          </a:p>
          <a:p>
            <a:endParaRPr lang="en-US" sz="2400" dirty="0"/>
          </a:p>
          <a:p>
            <a:r>
              <a:rPr lang="en-US" sz="2400" dirty="0" smtClean="0"/>
              <a:t>Integrating ECLAT with android application</a:t>
            </a:r>
          </a:p>
          <a:p>
            <a:endParaRPr lang="en-US" sz="2400" dirty="0"/>
          </a:p>
          <a:p>
            <a:r>
              <a:rPr lang="en-US" sz="2400" dirty="0" smtClean="0"/>
              <a:t>Extracting input to ECLAT algorithm from transactions</a:t>
            </a:r>
          </a:p>
          <a:p>
            <a:endParaRPr lang="en-US" sz="2400" dirty="0"/>
          </a:p>
          <a:p>
            <a:r>
              <a:rPr lang="en-US" sz="2400" dirty="0" smtClean="0"/>
              <a:t>Handling large data with HTTP request/response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My project underscores the need for the infusion of the concepts of data mining into </a:t>
            </a:r>
            <a:r>
              <a:rPr lang="en-IN" sz="2400" dirty="0" smtClean="0"/>
              <a:t>restaurants</a:t>
            </a:r>
          </a:p>
          <a:p>
            <a:pPr marL="109728" indent="0">
              <a:buNone/>
            </a:pPr>
            <a:endParaRPr lang="en-US" sz="2400" dirty="0" smtClean="0"/>
          </a:p>
          <a:p>
            <a:r>
              <a:rPr lang="en-US" sz="2400" dirty="0" smtClean="0"/>
              <a:t>Develop an Android POS application for Restaurants equipped with ECLAT algorithm</a:t>
            </a:r>
          </a:p>
          <a:p>
            <a:endParaRPr lang="en-US" sz="2400" dirty="0"/>
          </a:p>
          <a:p>
            <a:r>
              <a:rPr lang="en-US" sz="2400" dirty="0" smtClean="0"/>
              <a:t>Application should streamline the activities in restaurant</a:t>
            </a:r>
          </a:p>
          <a:p>
            <a:endParaRPr lang="en-US" sz="2400" dirty="0"/>
          </a:p>
          <a:p>
            <a:r>
              <a:rPr lang="en-US" sz="2400" dirty="0" smtClean="0"/>
              <a:t>Store transactions in database and generate frequent patterns to customers based on this data</a:t>
            </a:r>
            <a:endParaRPr lang="en-IN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8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new way of injecting data mining into restaurants business has been implemented</a:t>
            </a:r>
          </a:p>
          <a:p>
            <a:endParaRPr lang="en-US" sz="2400" dirty="0" smtClean="0"/>
          </a:p>
          <a:p>
            <a:r>
              <a:rPr lang="en-US" sz="2400" dirty="0" smtClean="0"/>
              <a:t>Implemented a solution for real-world scenario which reduces manual dependence and intervention to a bare minimum</a:t>
            </a:r>
          </a:p>
          <a:p>
            <a:endParaRPr lang="en-US" sz="2400" dirty="0" smtClean="0"/>
          </a:p>
          <a:p>
            <a:r>
              <a:rPr lang="en-US" sz="2400" dirty="0" smtClean="0"/>
              <a:t>This approach would increase profits for a business and also benefits customers with interesting suggestions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Compare results from ECLAT algorithm with other association rule mining algorithms</a:t>
            </a:r>
          </a:p>
          <a:p>
            <a:endParaRPr lang="en-US" sz="2400" dirty="0" smtClean="0"/>
          </a:p>
          <a:p>
            <a:r>
              <a:rPr lang="en-US" sz="2400" dirty="0" smtClean="0"/>
              <a:t>Improve application to accommodate internet outage and include payment facility</a:t>
            </a:r>
          </a:p>
          <a:p>
            <a:endParaRPr lang="en-US" sz="2400" dirty="0" smtClean="0"/>
          </a:p>
          <a:p>
            <a:r>
              <a:rPr lang="en-US" sz="2400" dirty="0" smtClean="0"/>
              <a:t>Applications can be extended to other mobile platforms</a:t>
            </a:r>
          </a:p>
          <a:p>
            <a:endParaRPr lang="en-US" sz="2400" dirty="0" smtClean="0"/>
          </a:p>
          <a:p>
            <a:r>
              <a:rPr lang="en-US" sz="2400" dirty="0" smtClean="0"/>
              <a:t>Customers can be provided with a status of order they placed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err="1"/>
              <a:t>Zaki</a:t>
            </a:r>
            <a:r>
              <a:rPr lang="en-US" sz="1400" dirty="0"/>
              <a:t>, M. J. (2000). Scalable algorithms for association mining. </a:t>
            </a:r>
            <a:r>
              <a:rPr lang="en-US" sz="1400" i="1" dirty="0"/>
              <a:t>Knowledge and Data Engineering, IEEE Transactions on</a:t>
            </a:r>
            <a:r>
              <a:rPr lang="en-US" sz="1400" dirty="0"/>
              <a:t>, </a:t>
            </a:r>
            <a:r>
              <a:rPr lang="en-US" sz="1400" i="1" dirty="0"/>
              <a:t>12</a:t>
            </a:r>
            <a:r>
              <a:rPr lang="en-US" sz="1400" dirty="0"/>
              <a:t>(3), 372-390.</a:t>
            </a:r>
            <a:endParaRPr lang="en-US" sz="1400" dirty="0" smtClean="0">
              <a:hlinkClick r:id="rId2"/>
            </a:endParaRPr>
          </a:p>
          <a:p>
            <a:r>
              <a:rPr lang="en-IN" sz="1400" dirty="0" err="1"/>
              <a:t>Saxena</a:t>
            </a:r>
            <a:r>
              <a:rPr lang="en-IN" sz="1400" dirty="0"/>
              <a:t>, A., &amp; </a:t>
            </a:r>
            <a:r>
              <a:rPr lang="en-IN" sz="1400" dirty="0" err="1"/>
              <a:t>Gadhiya</a:t>
            </a:r>
            <a:r>
              <a:rPr lang="en-IN" sz="1400" dirty="0"/>
              <a:t>, S (2014). A Survey on Frequent Pattern Mining Methods </a:t>
            </a:r>
            <a:r>
              <a:rPr lang="en-IN" sz="1400" dirty="0" err="1"/>
              <a:t>Apriori</a:t>
            </a:r>
            <a:r>
              <a:rPr lang="en-IN" sz="1400" dirty="0"/>
              <a:t>, </a:t>
            </a:r>
            <a:r>
              <a:rPr lang="en-IN" sz="1400" dirty="0" err="1"/>
              <a:t>Eclat</a:t>
            </a:r>
            <a:r>
              <a:rPr lang="en-IN" sz="1400" dirty="0"/>
              <a:t>, FP growth. C.U. Shah College of Engineering and Technology.</a:t>
            </a:r>
            <a:endParaRPr lang="en-US" sz="1400" dirty="0" smtClean="0">
              <a:hlinkClick r:id="rId2"/>
            </a:endParaRPr>
          </a:p>
          <a:p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www.cs.purdue.edu/homes/aref/cs-690d-presentations/MiningAssociationRules.ppt</a:t>
            </a:r>
            <a:endParaRPr lang="en-US" sz="1400" dirty="0" smtClean="0"/>
          </a:p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www.cs.sjsu.edu/faculty/lee/cs157b/Gaurang%20NegandhiApriori%20Algorithm%20Presentation.ppt</a:t>
            </a:r>
            <a:endParaRPr lang="en-US" sz="1400" dirty="0" smtClean="0"/>
          </a:p>
          <a:p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like?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888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41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Association rule mining</a:t>
            </a:r>
          </a:p>
          <a:p>
            <a:endParaRPr lang="en-US" dirty="0"/>
          </a:p>
          <a:p>
            <a:r>
              <a:rPr lang="en-US" dirty="0" smtClean="0"/>
              <a:t>Apriori Algorithm</a:t>
            </a:r>
          </a:p>
          <a:p>
            <a:endParaRPr lang="en-US" dirty="0"/>
          </a:p>
          <a:p>
            <a:r>
              <a:rPr lang="en-US" dirty="0" smtClean="0"/>
              <a:t>ECLAT Algorithm</a:t>
            </a:r>
          </a:p>
          <a:p>
            <a:endParaRPr lang="en-US" dirty="0"/>
          </a:p>
          <a:p>
            <a:r>
              <a:rPr lang="en-US" dirty="0" smtClean="0"/>
              <a:t>Apriori vs. ECLAT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Discovering unknown interesting patterns</a:t>
            </a:r>
          </a:p>
          <a:p>
            <a:endParaRPr lang="en-US" sz="2400" dirty="0"/>
          </a:p>
          <a:p>
            <a:r>
              <a:rPr lang="en-US" sz="2400" dirty="0" smtClean="0"/>
              <a:t>Analyzing structured/unstructured data</a:t>
            </a:r>
          </a:p>
          <a:p>
            <a:endParaRPr lang="en-US" sz="2400" dirty="0"/>
          </a:p>
          <a:p>
            <a:r>
              <a:rPr lang="en-US" sz="2400" dirty="0" smtClean="0"/>
              <a:t>Tasks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sz="2000" dirty="0" smtClean="0"/>
              <a:t>Association Rule Mining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sz="2000" dirty="0" smtClean="0"/>
              <a:t>Clustering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sz="2000" dirty="0" smtClean="0"/>
              <a:t>Classification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0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SzPct val="80000"/>
            </a:pPr>
            <a:r>
              <a:rPr lang="en-US" sz="2400" dirty="0"/>
              <a:t>Association rule </a:t>
            </a:r>
            <a:r>
              <a:rPr lang="en-US" sz="2400" dirty="0" smtClean="0"/>
              <a:t>mining</a:t>
            </a:r>
            <a:endParaRPr lang="en-US" sz="2400" dirty="0"/>
          </a:p>
          <a:p>
            <a:pPr marL="393192" lvl="1" indent="0" algn="just">
              <a:lnSpc>
                <a:spcPct val="90000"/>
              </a:lnSpc>
              <a:buSzPct val="80000"/>
              <a:buNone/>
            </a:pPr>
            <a:r>
              <a:rPr lang="en-US" sz="2000" dirty="0"/>
              <a:t>Finding frequent patterns, associations, correlations, or causal structures among sets of items or objects in transaction databases, relational databases, and other information repositories.</a:t>
            </a:r>
          </a:p>
          <a:p>
            <a:pPr marL="342900" indent="-342900"/>
            <a:r>
              <a:rPr lang="en-US" sz="2400" dirty="0"/>
              <a:t>Itemset</a:t>
            </a:r>
          </a:p>
          <a:p>
            <a:pPr marL="742950" lvl="1" indent="-285750"/>
            <a:r>
              <a:rPr lang="en-US" sz="1800" dirty="0"/>
              <a:t>A collection of one or more items</a:t>
            </a:r>
          </a:p>
          <a:p>
            <a:pPr marL="1143000" lvl="2"/>
            <a:r>
              <a:rPr lang="en-US" sz="1600" dirty="0"/>
              <a:t>Example: {Milk, </a:t>
            </a:r>
            <a:r>
              <a:rPr lang="en-US" sz="1600" dirty="0" smtClean="0"/>
              <a:t>Bread}</a:t>
            </a:r>
            <a:endParaRPr lang="en-US" sz="1600" dirty="0"/>
          </a:p>
          <a:p>
            <a:pPr marL="742950" lvl="1" indent="-285750"/>
            <a:r>
              <a:rPr lang="en-US" sz="1800" dirty="0"/>
              <a:t>k-itemset</a:t>
            </a:r>
          </a:p>
          <a:p>
            <a:pPr marL="1143000" lvl="2"/>
            <a:r>
              <a:rPr lang="en-US" sz="1600" dirty="0"/>
              <a:t>An itemset that contains k items</a:t>
            </a:r>
            <a:endParaRPr lang="en-US" sz="1600" b="1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 Mining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54348"/>
              </p:ext>
            </p:extLst>
          </p:nvPr>
        </p:nvGraphicFramePr>
        <p:xfrm>
          <a:off x="5105400" y="2971800"/>
          <a:ext cx="3657600" cy="219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Document" r:id="rId4" imgW="3354070" imgH="1995937" progId="Word.Document.8">
                  <p:embed/>
                </p:oleObj>
              </mc:Choice>
              <mc:Fallback>
                <p:oleObj name="Document" r:id="rId4" imgW="3354070" imgH="1995937" progId="Word.Document.8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971800"/>
                        <a:ext cx="3657600" cy="219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4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029200" cy="4525963"/>
          </a:xfrm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000" dirty="0"/>
              <a:t>Association Rule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dirty="0"/>
              <a:t>An implication expression of the form X </a:t>
            </a:r>
            <a:r>
              <a:rPr lang="en-US" sz="1800" dirty="0">
                <a:sym typeface="Symbol" pitchFamily="18" charset="2"/>
              </a:rPr>
              <a:t> Y, where X and Y are itemsets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dirty="0"/>
              <a:t>Example:</a:t>
            </a:r>
            <a:br>
              <a:rPr lang="en-US" sz="1800" dirty="0"/>
            </a:br>
            <a:r>
              <a:rPr lang="en-US" sz="1800" dirty="0"/>
              <a:t>   {Milk, Diaper} </a:t>
            </a:r>
            <a:r>
              <a:rPr lang="en-US" sz="1800" dirty="0">
                <a:sym typeface="Symbol" pitchFamily="18" charset="2"/>
              </a:rPr>
              <a:t> {Beer}</a:t>
            </a:r>
            <a:r>
              <a:rPr lang="en-US" sz="1800" dirty="0"/>
              <a:t> 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000" dirty="0"/>
              <a:t>Rule Evaluation Metrics</a:t>
            </a:r>
            <a:endParaRPr lang="en-US" sz="2000" dirty="0">
              <a:sym typeface="Symbol" pitchFamily="18" charset="2"/>
            </a:endParaRP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dirty="0"/>
              <a:t>Support (s)</a:t>
            </a:r>
          </a:p>
          <a:p>
            <a:pPr marL="1143000" lvl="2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</a:pPr>
            <a:r>
              <a:rPr lang="en-US" sz="1600" dirty="0"/>
              <a:t>Fraction of transactions that contain both X and Y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dirty="0"/>
              <a:t>Confidence (c)</a:t>
            </a:r>
          </a:p>
          <a:p>
            <a:pPr marL="1143000" lvl="2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</a:pPr>
            <a:r>
              <a:rPr lang="en-US" sz="1600" dirty="0"/>
              <a:t>Measures how often items in Y </a:t>
            </a:r>
            <a:br>
              <a:rPr lang="en-US" sz="1600" dirty="0"/>
            </a:br>
            <a:r>
              <a:rPr lang="en-US" sz="1600" dirty="0"/>
              <a:t>appear in transactions that</a:t>
            </a:r>
            <a:br>
              <a:rPr lang="en-US" sz="1600" dirty="0"/>
            </a:br>
            <a:r>
              <a:rPr lang="en-US" sz="1600" dirty="0"/>
              <a:t>contain X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</a:t>
            </a:r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83542176"/>
              </p:ext>
            </p:extLst>
          </p:nvPr>
        </p:nvGraphicFramePr>
        <p:xfrm>
          <a:off x="5334000" y="1295400"/>
          <a:ext cx="3587750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Document" r:id="rId4" imgW="3354070" imgH="1995937" progId="Word.Document.8">
                  <p:embed/>
                </p:oleObj>
              </mc:Choice>
              <mc:Fallback>
                <p:oleObj name="Document" r:id="rId4" imgW="3354070" imgH="1995937" progId="Word.Document.8">
                  <p:embed/>
                  <p:pic>
                    <p:nvPicPr>
                      <p:cNvPr id="0" name="Object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5400"/>
                        <a:ext cx="3587750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072063" y="3601967"/>
            <a:ext cx="3978275" cy="2527301"/>
            <a:chOff x="3014" y="2304"/>
            <a:chExt cx="2506" cy="1592"/>
          </a:xfrm>
        </p:grpSpPr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3264" y="2304"/>
              <a:ext cx="7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2000" b="0">
                  <a:solidFill>
                    <a:srgbClr val="FF0000"/>
                  </a:solidFill>
                  <a:latin typeface="Times New Roman" pitchFamily="18" charset="0"/>
                </a:rPr>
                <a:t>Example:</a:t>
              </a:r>
              <a:endParaRPr lang="en-US" sz="2800" b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2545"/>
              <a:ext cx="1741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" y="2928"/>
              <a:ext cx="2460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456"/>
              <a:ext cx="2475" cy="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5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2660</TotalTime>
  <Words>814</Words>
  <Application>Microsoft Office PowerPoint</Application>
  <PresentationFormat>On-screen Show (4:3)</PresentationFormat>
  <Paragraphs>200</Paragraphs>
  <Slides>42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Concourse</vt:lpstr>
      <vt:lpstr>Document</vt:lpstr>
      <vt:lpstr>VISIO</vt:lpstr>
      <vt:lpstr>Worksheet</vt:lpstr>
      <vt:lpstr>An Android POS Application for Restaurant Management and Food/Beverage Suggestions using ECLAT Algorithm</vt:lpstr>
      <vt:lpstr>Agenda</vt:lpstr>
      <vt:lpstr>Introduction</vt:lpstr>
      <vt:lpstr>Objective</vt:lpstr>
      <vt:lpstr>How it looks like?</vt:lpstr>
      <vt:lpstr>Theoretical Concepts</vt:lpstr>
      <vt:lpstr>Data Mining</vt:lpstr>
      <vt:lpstr>Association Rule Mining</vt:lpstr>
      <vt:lpstr>Association Rule</vt:lpstr>
      <vt:lpstr>Mining Association Rules</vt:lpstr>
      <vt:lpstr>Candidate Itemset Generation</vt:lpstr>
      <vt:lpstr>The Apriori Algorithm</vt:lpstr>
      <vt:lpstr>Pseudo code</vt:lpstr>
      <vt:lpstr>Example</vt:lpstr>
      <vt:lpstr>Bottlenecks of Apriori</vt:lpstr>
      <vt:lpstr>ECLAT Algorithm</vt:lpstr>
      <vt:lpstr>Tidset</vt:lpstr>
      <vt:lpstr>Principles</vt:lpstr>
      <vt:lpstr>ECLAT Algorithm</vt:lpstr>
      <vt:lpstr>Tidset Intersection Approach</vt:lpstr>
      <vt:lpstr>Advantages</vt:lpstr>
      <vt:lpstr>Implementation</vt:lpstr>
      <vt:lpstr>Block Diagram</vt:lpstr>
      <vt:lpstr>Development Environment</vt:lpstr>
      <vt:lpstr>User roles</vt:lpstr>
      <vt:lpstr>Process Flow - Customer</vt:lpstr>
      <vt:lpstr>Process Flow - Manager</vt:lpstr>
      <vt:lpstr>Database Schema</vt:lpstr>
      <vt:lpstr>Generating frequent patterns</vt:lpstr>
      <vt:lpstr>Login</vt:lpstr>
      <vt:lpstr>Reset password</vt:lpstr>
      <vt:lpstr>Home page</vt:lpstr>
      <vt:lpstr>Menu</vt:lpstr>
      <vt:lpstr>Cart</vt:lpstr>
      <vt:lpstr>Pending orders</vt:lpstr>
      <vt:lpstr>Filters</vt:lpstr>
      <vt:lpstr>Suggestions</vt:lpstr>
      <vt:lpstr>Results</vt:lpstr>
      <vt:lpstr>Challenges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Android POS Application for Restaurant Management and Food/Beverage Suggestions using ECLAT Algorithm</dc:title>
  <dc:creator>Murali Krishna Reddy Survi</dc:creator>
  <cp:lastModifiedBy>Murali Krishna Reddy Survi</cp:lastModifiedBy>
  <cp:revision>122</cp:revision>
  <dcterms:created xsi:type="dcterms:W3CDTF">2015-02-04T05:52:25Z</dcterms:created>
  <dcterms:modified xsi:type="dcterms:W3CDTF">2015-03-09T02:15:31Z</dcterms:modified>
</cp:coreProperties>
</file>